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79" r:id="rId2"/>
    <p:sldId id="288" r:id="rId3"/>
    <p:sldId id="283" r:id="rId4"/>
    <p:sldId id="304" r:id="rId5"/>
    <p:sldId id="305" r:id="rId6"/>
    <p:sldId id="287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252D3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81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287"/>
    <a:srgbClr val="313A40"/>
    <a:srgbClr val="58646A"/>
    <a:srgbClr val="96A4B2"/>
    <a:srgbClr val="474F57"/>
    <a:srgbClr val="93DB17"/>
    <a:srgbClr val="84909C"/>
    <a:srgbClr val="242D2F"/>
    <a:srgbClr val="E8E5EA"/>
    <a:srgbClr val="DFD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CAD5E8"/>
          </a:solidFill>
        </a:fill>
      </a:tcStyle>
    </a:wholeTbl>
    <a:band2H>
      <a:tcTxStyle/>
      <a:tcStyle>
        <a:tcBdr/>
        <a:fill>
          <a:solidFill>
            <a:srgbClr val="E6EB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E7E8E7"/>
          </a:solidFill>
        </a:fill>
      </a:tcStyle>
    </a:wholeTbl>
    <a:band2H>
      <a:tcTxStyle/>
      <a:tcStyle>
        <a:tcBdr/>
        <a:fill>
          <a:solidFill>
            <a:srgbClr val="F4F4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CFD0CF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EFC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52D30"/>
              </a:solidFill>
              <a:prstDash val="solid"/>
              <a:round/>
            </a:ln>
          </a:top>
          <a:bottom>
            <a:ln w="25400" cap="flat">
              <a:solidFill>
                <a:srgbClr val="252D3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EFC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52D30"/>
              </a:solidFill>
              <a:prstDash val="solid"/>
              <a:round/>
            </a:ln>
          </a:top>
          <a:bottom>
            <a:ln w="25400" cap="flat">
              <a:solidFill>
                <a:srgbClr val="252D3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252D30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CBCC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252D3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381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252D3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381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252D3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FEFC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solidFill>
            <a:srgbClr val="FEFCFF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50800" cap="flat">
              <a:solidFill>
                <a:srgbClr val="FEFCFF"/>
              </a:solidFill>
              <a:prstDash val="solid"/>
              <a:round/>
            </a:ln>
          </a:top>
          <a:bottom>
            <a:ln w="127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FEFCFF"/>
      </a:tcTxStyle>
      <a:tcStyle>
        <a:tcBdr>
          <a:left>
            <a:ln w="12700" cap="flat">
              <a:solidFill>
                <a:srgbClr val="FEFCFF"/>
              </a:solidFill>
              <a:prstDash val="solid"/>
              <a:round/>
            </a:ln>
          </a:left>
          <a:right>
            <a:ln w="12700" cap="flat">
              <a:solidFill>
                <a:srgbClr val="FEFCFF"/>
              </a:solidFill>
              <a:prstDash val="solid"/>
              <a:round/>
            </a:ln>
          </a:right>
          <a:top>
            <a:ln w="12700" cap="flat">
              <a:solidFill>
                <a:srgbClr val="FEFCFF"/>
              </a:solidFill>
              <a:prstDash val="solid"/>
              <a:round/>
            </a:ln>
          </a:top>
          <a:bottom>
            <a:ln w="25400" cap="flat">
              <a:solidFill>
                <a:srgbClr val="FEFCFF"/>
              </a:solidFill>
              <a:prstDash val="solid"/>
              <a:round/>
            </a:ln>
          </a:bottom>
          <a:insideH>
            <a:ln w="12700" cap="flat">
              <a:solidFill>
                <a:srgbClr val="FEFCFF"/>
              </a:solidFill>
              <a:prstDash val="solid"/>
              <a:round/>
            </a:ln>
          </a:insideH>
          <a:insideV>
            <a:ln w="12700" cap="flat">
              <a:solidFill>
                <a:srgbClr val="FEFCFF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32"/>
    <p:restoredTop sz="93567" autoAdjust="0"/>
  </p:normalViewPr>
  <p:slideViewPr>
    <p:cSldViewPr snapToGrid="0" snapToObjects="1" showGuides="1">
      <p:cViewPr varScale="1">
        <p:scale>
          <a:sx n="54" d="100"/>
          <a:sy n="54" d="100"/>
        </p:scale>
        <p:origin x="672" y="-186"/>
      </p:cViewPr>
      <p:guideLst>
        <p:guide orient="horz" pos="4320"/>
        <p:guide pos="813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6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457200" eaLnBrk="1" fontAlgn="auto" latinLnBrk="0" hangingPunct="1">
              <a:lnSpc>
                <a:spcPct val="116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Здравствуйте меня зовут </a:t>
            </a:r>
            <a:r>
              <a:rPr lang="ru-RU" dirty="0" err="1"/>
              <a:t>Владмир</a:t>
            </a:r>
            <a:r>
              <a:rPr lang="ru-RU" dirty="0"/>
              <a:t> и я создал 3Д движок </a:t>
            </a:r>
            <a:r>
              <a:rPr lang="en-US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WASP_SLAYER</a:t>
            </a:r>
          </a:p>
          <a:p>
            <a:pPr marL="0" marR="0" lvl="0" indent="0" algn="ctr" defTabSz="457200" eaLnBrk="1" fontAlgn="auto" latinLnBrk="0" hangingPunct="1">
              <a:lnSpc>
                <a:spcPct val="116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schemeClr val="bg1"/>
                </a:solidFill>
              </a:rPr>
              <a:t>Но перед началом + в чат кто хотел изучал создание игр. Теперь – кто в итоге забил.</a:t>
            </a:r>
          </a:p>
          <a:p>
            <a:pPr marL="0" marR="0" lvl="0" indent="0" algn="ctr" defTabSz="457200" eaLnBrk="1" fontAlgn="auto" latinLnBrk="0" hangingPunct="1">
              <a:lnSpc>
                <a:spcPct val="116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schemeClr val="bg1"/>
                </a:solidFill>
              </a:rPr>
              <a:t>Так всё вижу </a:t>
            </a:r>
            <a:r>
              <a:rPr lang="ru-RU" dirty="0"/>
              <a:t> мой движок как раз для вас.</a:t>
            </a:r>
          </a:p>
        </p:txBody>
      </p:sp>
    </p:spTree>
    <p:extLst>
      <p:ext uri="{BB962C8B-B14F-4D97-AF65-F5344CB8AC3E}">
        <p14:creationId xmlns:p14="http://schemas.microsoft.com/office/powerpoint/2010/main" val="3496251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Для начала поговорим о проблеме которая сподвигла меня на создание движка. Выше показаны некоторые из популярных движков они обычно</a:t>
            </a:r>
          </a:p>
          <a:p>
            <a:r>
              <a:rPr lang="ru-RU" dirty="0"/>
              <a:t>Много весят у них закрытый код они платные и вы потратите много времени на их изучение. Не смотря на всё это эти движки отлично подходят для создания игр. Но если вы хотите создать небольшую </a:t>
            </a:r>
            <a:r>
              <a:rPr lang="ru-RU" dirty="0" err="1"/>
              <a:t>демку</a:t>
            </a:r>
            <a:r>
              <a:rPr lang="ru-RU" dirty="0"/>
              <a:t> или 3Д приложение не лучший вариант брать эти </a:t>
            </a:r>
            <a:r>
              <a:rPr lang="ru-RU" dirty="0" err="1"/>
              <a:t>двжки</a:t>
            </a:r>
            <a:r>
              <a:rPr lang="ru-RU" dirty="0"/>
              <a:t>. Поэтому я решил создать свой 3Д движок который решит все эти </a:t>
            </a:r>
            <a:r>
              <a:rPr lang="ru-RU" dirty="0" err="1"/>
              <a:t>проблеммы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0714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 так давайте я расскажу о возможностях моего движка. 1 это конечно же возможность загрузки </a:t>
            </a:r>
            <a:r>
              <a:rPr lang="ru-RU" dirty="0" err="1"/>
              <a:t>обж</a:t>
            </a:r>
            <a:r>
              <a:rPr lang="ru-RU" dirty="0"/>
              <a:t> файлов. 2 это стандартные материалы цвет нормали текстура карта нормалей но если вам этого мало то в </a:t>
            </a:r>
            <a:r>
              <a:rPr lang="ru-RU" dirty="0" err="1"/>
              <a:t>двидке</a:t>
            </a:r>
            <a:r>
              <a:rPr lang="ru-RU" dirty="0"/>
              <a:t> есть возможность написания своих шейдеров это всё показывается на </a:t>
            </a:r>
            <a:r>
              <a:rPr lang="ru-RU" dirty="0" err="1"/>
              <a:t>гифке</a:t>
            </a:r>
            <a:r>
              <a:rPr lang="ru-RU" dirty="0"/>
              <a:t> а справа пример кода. </a:t>
            </a:r>
          </a:p>
        </p:txBody>
      </p:sp>
    </p:spTree>
    <p:extLst>
      <p:ext uri="{BB962C8B-B14F-4D97-AF65-F5344CB8AC3E}">
        <p14:creationId xmlns:p14="http://schemas.microsoft.com/office/powerpoint/2010/main" val="4282232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Дальше идут конечно же анимации куда без них. Пример на </a:t>
            </a:r>
            <a:r>
              <a:rPr lang="ru-RU" dirty="0" err="1"/>
              <a:t>гифке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83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Так же в движке есть физика и тени. Но </a:t>
            </a:r>
            <a:r>
              <a:rPr lang="ru-RU" dirty="0" err="1"/>
              <a:t>гифки</a:t>
            </a:r>
            <a:r>
              <a:rPr lang="ru-RU" dirty="0"/>
              <a:t> это не лучший вариант показать возможности поэтому лучше показать небольшую игру на этом движке.</a:t>
            </a:r>
          </a:p>
        </p:txBody>
      </p:sp>
    </p:spTree>
    <p:extLst>
      <p:ext uri="{BB962C8B-B14F-4D97-AF65-F5344CB8AC3E}">
        <p14:creationId xmlns:p14="http://schemas.microsoft.com/office/powerpoint/2010/main" val="54570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заключение можно сказать что мой движок решает все эти проблемы он мало весит его можно изучить за пару часов у него открытый код и он бесплатен. Так что спасибо за внимание жюри готов ответить на ваши вопросы.</a:t>
            </a:r>
          </a:p>
        </p:txBody>
      </p:sp>
    </p:spTree>
    <p:extLst>
      <p:ext uri="{BB962C8B-B14F-4D97-AF65-F5344CB8AC3E}">
        <p14:creationId xmlns:p14="http://schemas.microsoft.com/office/powerpoint/2010/main" val="314227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with photo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314458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265993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1183887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4135422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4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7086958" y="3906439"/>
            <a:ext cx="2447926" cy="244792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14458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6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8265993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7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11183887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8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14135422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59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17086958" y="6858000"/>
            <a:ext cx="2447926" cy="2447925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6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19200" y="549275"/>
            <a:ext cx="21945600" cy="2651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r>
              <a:t>Текст заголовка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22803668" y="12496800"/>
            <a:ext cx="379364" cy="419100"/>
          </a:xfrm>
          <a:prstGeom prst="rect">
            <a:avLst/>
          </a:prstGeom>
          <a:ln w="12700">
            <a:miter lim="400000"/>
          </a:ln>
        </p:spPr>
        <p:txBody>
          <a:bodyPr wrap="none" lIns="38100" tIns="38100" rIns="38100" bIns="38100">
            <a:spAutoFit/>
          </a:bodyPr>
          <a:lstStyle>
            <a:lvl1pPr algn="ctr"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5pPr>
      <a:lvl6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6pPr>
      <a:lvl7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7pPr>
      <a:lvl8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1" i="0" u="none" strike="noStrike" cap="none" spc="0" baseline="0">
          <a:ln>
            <a:noFill/>
          </a:ln>
          <a:solidFill>
            <a:srgbClr val="272D30"/>
          </a:solidFill>
          <a:uFillTx/>
          <a:latin typeface="Open Sans Semibold"/>
          <a:ea typeface="Open Sans Semibold"/>
          <a:cs typeface="Open Sans Semibold"/>
          <a:sym typeface="Open Sans Semibold"/>
        </a:defRPr>
      </a:lvl9pPr>
    </p:titleStyle>
    <p:bodyStyle>
      <a:lvl1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1pPr>
      <a:lvl2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2pPr>
      <a:lvl3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3pPr>
      <a:lvl4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4pPr>
      <a:lvl5pPr marL="0" marR="0" indent="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5pPr>
      <a:lvl6pPr marL="25654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6pPr>
      <a:lvl7pPr marL="30226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7pPr>
      <a:lvl8pPr marL="34798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8pPr>
      <a:lvl9pPr marL="3937000" marR="0" indent="-279400" algn="l" defTabSz="82550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200" b="0" i="0" u="none" strike="noStrike" cap="none" spc="0" baseline="0">
          <a:ln>
            <a:noFill/>
          </a:ln>
          <a:solidFill>
            <a:srgbClr val="9B9A9C"/>
          </a:solidFill>
          <a:uFillTx/>
          <a:latin typeface="Open Sans"/>
          <a:ea typeface="Open Sans"/>
          <a:cs typeface="Open Sans"/>
          <a:sym typeface="Open Sans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en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B013F11D-6AB4-BC43-AA16-6087C7E164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84000" cy="13715999"/>
          </a:xfrm>
        </p:spPr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12602CC9-F10F-3949-BBA0-622304908267}"/>
              </a:ext>
            </a:extLst>
          </p:cNvPr>
          <p:cNvSpPr/>
          <p:nvPr/>
        </p:nvSpPr>
        <p:spPr>
          <a:xfrm>
            <a:off x="1" y="-1"/>
            <a:ext cx="24384000" cy="13716000"/>
          </a:xfrm>
          <a:prstGeom prst="rect">
            <a:avLst/>
          </a:prstGeom>
          <a:solidFill>
            <a:schemeClr val="accent3">
              <a:alpha val="91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2" name="Овал 41">
            <a:extLst>
              <a:ext uri="{FF2B5EF4-FFF2-40B4-BE49-F238E27FC236}">
                <a16:creationId xmlns:a16="http://schemas.microsoft.com/office/drawing/2014/main" id="{24D5B4D4-D75D-F648-BD2B-A2E80F137542}"/>
              </a:ext>
            </a:extLst>
          </p:cNvPr>
          <p:cNvSpPr/>
          <p:nvPr/>
        </p:nvSpPr>
        <p:spPr>
          <a:xfrm>
            <a:off x="-655736" y="1321968"/>
            <a:ext cx="11385755" cy="11385755"/>
          </a:xfrm>
          <a:prstGeom prst="ellipse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05560839-7041-1346-B618-C73F138C3A13}"/>
              </a:ext>
            </a:extLst>
          </p:cNvPr>
          <p:cNvGrpSpPr/>
          <p:nvPr/>
        </p:nvGrpSpPr>
        <p:grpSpPr>
          <a:xfrm>
            <a:off x="-277354" y="6202313"/>
            <a:ext cx="10628989" cy="4397508"/>
            <a:chOff x="1715411" y="7226709"/>
            <a:chExt cx="6342929" cy="439750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48E5E9E-13B8-FB4F-9AA4-820B64554A1B}"/>
                </a:ext>
              </a:extLst>
            </p:cNvPr>
            <p:cNvSpPr txBox="1"/>
            <p:nvPr/>
          </p:nvSpPr>
          <p:spPr>
            <a:xfrm>
              <a:off x="2461825" y="7226709"/>
              <a:ext cx="4869280" cy="25545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WASP_SLAYER</a:t>
              </a:r>
              <a:endParaRPr kumimoji="0" lang="ru-RU" sz="800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Roboto Medium" panose="02000000000000000000" pitchFamily="2" charset="0"/>
                <a:ea typeface="Roboto Medium" panose="02000000000000000000" pitchFamily="2" charset="0"/>
                <a:sym typeface="Arial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AAE70C0-353E-B34B-9CFD-4543AB1D5363}"/>
                </a:ext>
              </a:extLst>
            </p:cNvPr>
            <p:cNvSpPr txBox="1"/>
            <p:nvPr/>
          </p:nvSpPr>
          <p:spPr>
            <a:xfrm>
              <a:off x="1715411" y="8946563"/>
              <a:ext cx="6342929" cy="26776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algn="ctr"/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Проект выполнил: </a:t>
              </a:r>
              <a:r>
                <a:rPr lang="ru-RU" sz="2800" dirty="0" err="1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Калилец</a:t>
              </a:r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 Владимир Алексеевич</a:t>
              </a:r>
            </a:p>
            <a:p>
              <a:pPr algn="ctr"/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Преподаватель: Усов Сергей Константинович</a:t>
              </a:r>
            </a:p>
            <a:p>
              <a:pPr algn="ctr"/>
              <a:r>
                <a:rPr lang="ru-RU" sz="2800" dirty="0">
                  <a:solidFill>
                    <a:srgbClr val="96A4B2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Хабаровск, КГАОУ ДО РМЦ “IT-Куб”</a:t>
              </a:r>
            </a:p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2800" u="none" strike="noStrike" cap="none" spc="0" normalizeH="0" baseline="0" dirty="0">
                <a:ln>
                  <a:noFill/>
                </a:ln>
                <a:solidFill>
                  <a:srgbClr val="96A4B2"/>
                </a:solidFill>
                <a:effectLst/>
                <a:uFillTx/>
                <a:latin typeface="Roboto Medium" panose="02000000000000000000" pitchFamily="2" charset="0"/>
                <a:ea typeface="Roboto Medium" panose="02000000000000000000" pitchFamily="2" charset="0"/>
                <a:sym typeface="Arial"/>
              </a:endParaRPr>
            </a:p>
          </p:txBody>
        </p:sp>
      </p:grpSp>
      <p:sp>
        <p:nvSpPr>
          <p:cNvPr id="47" name="Овал 46">
            <a:extLst>
              <a:ext uri="{FF2B5EF4-FFF2-40B4-BE49-F238E27FC236}">
                <a16:creationId xmlns:a16="http://schemas.microsoft.com/office/drawing/2014/main" id="{3A71107B-4725-5D4C-8CC3-67B429232274}"/>
              </a:ext>
            </a:extLst>
          </p:cNvPr>
          <p:cNvSpPr/>
          <p:nvPr/>
        </p:nvSpPr>
        <p:spPr>
          <a:xfrm>
            <a:off x="13125028" y="11091006"/>
            <a:ext cx="1366619" cy="1366619"/>
          </a:xfrm>
          <a:prstGeom prst="ellipse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AA1C5-F502-4F2E-8372-057C11E192D4}"/>
              </a:ext>
            </a:extLst>
          </p:cNvPr>
          <p:cNvSpPr txBox="1"/>
          <p:nvPr/>
        </p:nvSpPr>
        <p:spPr>
          <a:xfrm>
            <a:off x="11476653" y="6036906"/>
            <a:ext cx="914400" cy="9144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000" b="0" i="0" u="none" strike="noStrike" cap="none" spc="0" normalizeH="0" baseline="0" dirty="0">
              <a:ln>
                <a:noFill/>
              </a:ln>
              <a:solidFill>
                <a:srgbClr val="252D3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721948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D0F0D91-52CC-411E-AC4B-C3911EB685C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993" t="-304" r="-13993" b="-304"/>
          <a:stretch/>
        </p:blipFill>
        <p:spPr>
          <a:xfrm>
            <a:off x="2262588" y="1197496"/>
            <a:ext cx="5943600" cy="4310062"/>
          </a:xfrm>
          <a:solidFill>
            <a:schemeClr val="bg2"/>
          </a:solidFill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F1CEA74-7ACF-4E88-83D6-FD63B0ABFD53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44" t="-34313" r="-644" b="-34313"/>
          <a:stretch/>
        </p:blipFill>
        <p:spPr>
          <a:xfrm>
            <a:off x="8798326" y="1197496"/>
            <a:ext cx="5943600" cy="4310062"/>
          </a:xfrm>
          <a:solidFill>
            <a:schemeClr val="bg2"/>
          </a:solidFill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7A8C5F0-E873-47C3-9CBD-2F5C01A8D143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19" t="5658" r="-9819" b="5658"/>
          <a:stretch/>
        </p:blipFill>
        <p:spPr>
          <a:xfrm>
            <a:off x="15334063" y="1197496"/>
            <a:ext cx="5943600" cy="4310062"/>
          </a:xfrm>
          <a:solidFill>
            <a:schemeClr val="bg2"/>
          </a:solidFill>
        </p:spPr>
      </p:pic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A48DF1DE-BD4E-044F-811B-F2D335255320}"/>
              </a:ext>
            </a:extLst>
          </p:cNvPr>
          <p:cNvGrpSpPr/>
          <p:nvPr/>
        </p:nvGrpSpPr>
        <p:grpSpPr>
          <a:xfrm>
            <a:off x="2491390" y="6078432"/>
            <a:ext cx="5943600" cy="1472680"/>
            <a:chOff x="2698953" y="7474685"/>
            <a:chExt cx="5943600" cy="1472680"/>
          </a:xfrm>
        </p:grpSpPr>
        <p:sp>
          <p:nvSpPr>
            <p:cNvPr id="42" name="Прямоугольник 41">
              <a:extLst>
                <a:ext uri="{FF2B5EF4-FFF2-40B4-BE49-F238E27FC236}">
                  <a16:creationId xmlns:a16="http://schemas.microsoft.com/office/drawing/2014/main" id="{3EC81058-3D9D-7A4E-AECF-A4CEBA8EA811}"/>
                </a:ext>
              </a:extLst>
            </p:cNvPr>
            <p:cNvSpPr/>
            <p:nvPr/>
          </p:nvSpPr>
          <p:spPr>
            <a:xfrm>
              <a:off x="2698953" y="8207611"/>
              <a:ext cx="5943600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32ГБ</a:t>
              </a:r>
            </a:p>
          </p:txBody>
        </p:sp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347273B9-89BD-B04E-9C85-5E148C712B48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Unreal Engine</a:t>
              </a:r>
              <a:endParaRPr lang="ru-RU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5" name="Группа 44">
            <a:extLst>
              <a:ext uri="{FF2B5EF4-FFF2-40B4-BE49-F238E27FC236}">
                <a16:creationId xmlns:a16="http://schemas.microsoft.com/office/drawing/2014/main" id="{7207565F-E536-8145-86BA-791933F8B523}"/>
              </a:ext>
            </a:extLst>
          </p:cNvPr>
          <p:cNvGrpSpPr/>
          <p:nvPr/>
        </p:nvGrpSpPr>
        <p:grpSpPr>
          <a:xfrm>
            <a:off x="8943128" y="6078432"/>
            <a:ext cx="5870779" cy="1472680"/>
            <a:chOff x="2698953" y="7474685"/>
            <a:chExt cx="5870779" cy="1472680"/>
          </a:xfrm>
        </p:grpSpPr>
        <p:sp>
          <p:nvSpPr>
            <p:cNvPr id="46" name="Прямоугольник 45">
              <a:extLst>
                <a:ext uri="{FF2B5EF4-FFF2-40B4-BE49-F238E27FC236}">
                  <a16:creationId xmlns:a16="http://schemas.microsoft.com/office/drawing/2014/main" id="{24924903-5342-F444-9792-DC5DBF7F8194}"/>
                </a:ext>
              </a:extLst>
            </p:cNvPr>
            <p:cNvSpPr/>
            <p:nvPr/>
          </p:nvSpPr>
          <p:spPr>
            <a:xfrm>
              <a:off x="2698953" y="8207611"/>
              <a:ext cx="5870779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1.86ГБ</a:t>
              </a:r>
            </a:p>
          </p:txBody>
        </p:sp>
        <p:sp>
          <p:nvSpPr>
            <p:cNvPr id="47" name="Прямоугольник 46">
              <a:extLst>
                <a:ext uri="{FF2B5EF4-FFF2-40B4-BE49-F238E27FC236}">
                  <a16:creationId xmlns:a16="http://schemas.microsoft.com/office/drawing/2014/main" id="{0BAEF047-BF2B-8546-96AF-7774B0DA853F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Unity</a:t>
              </a:r>
              <a:endParaRPr lang="ru-RU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9" name="Группа 48">
            <a:extLst>
              <a:ext uri="{FF2B5EF4-FFF2-40B4-BE49-F238E27FC236}">
                <a16:creationId xmlns:a16="http://schemas.microsoft.com/office/drawing/2014/main" id="{92FD0AE9-5207-5147-9D15-4111DE64693A}"/>
              </a:ext>
            </a:extLst>
          </p:cNvPr>
          <p:cNvGrpSpPr/>
          <p:nvPr/>
        </p:nvGrpSpPr>
        <p:grpSpPr>
          <a:xfrm>
            <a:off x="15486602" y="6078432"/>
            <a:ext cx="5870779" cy="1472680"/>
            <a:chOff x="2698953" y="7474685"/>
            <a:chExt cx="5870779" cy="1472680"/>
          </a:xfrm>
        </p:grpSpPr>
        <p:sp>
          <p:nvSpPr>
            <p:cNvPr id="50" name="Прямоугольник 49">
              <a:extLst>
                <a:ext uri="{FF2B5EF4-FFF2-40B4-BE49-F238E27FC236}">
                  <a16:creationId xmlns:a16="http://schemas.microsoft.com/office/drawing/2014/main" id="{CFB6E15F-0F6A-DB43-AD4F-468DB30F44CB}"/>
                </a:ext>
              </a:extLst>
            </p:cNvPr>
            <p:cNvSpPr/>
            <p:nvPr/>
          </p:nvSpPr>
          <p:spPr>
            <a:xfrm>
              <a:off x="2698953" y="8207611"/>
              <a:ext cx="5870779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76МБ</a:t>
              </a:r>
            </a:p>
          </p:txBody>
        </p:sp>
        <p:sp>
          <p:nvSpPr>
            <p:cNvPr id="51" name="Прямоугольник 50">
              <a:extLst>
                <a:ext uri="{FF2B5EF4-FFF2-40B4-BE49-F238E27FC236}">
                  <a16:creationId xmlns:a16="http://schemas.microsoft.com/office/drawing/2014/main" id="{30341F7E-3866-1A43-9CC3-B75A78C1FCCD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Godot</a:t>
              </a:r>
              <a:endParaRPr lang="ru-RU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B1D6BCC-6D65-4A85-A42B-F377210C39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1" t="-3374" r="-2511" b="-3374"/>
          <a:stretch/>
        </p:blipFill>
        <p:spPr>
          <a:xfrm>
            <a:off x="9895301" y="7724302"/>
            <a:ext cx="4310062" cy="3881397"/>
          </a:xfrm>
          <a:prstGeom prst="rect">
            <a:avLst/>
          </a:prstGeom>
          <a:solidFill>
            <a:schemeClr val="bg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  <p:grpSp>
        <p:nvGrpSpPr>
          <p:cNvPr id="19" name="Группа 18">
            <a:extLst>
              <a:ext uri="{FF2B5EF4-FFF2-40B4-BE49-F238E27FC236}">
                <a16:creationId xmlns:a16="http://schemas.microsoft.com/office/drawing/2014/main" id="{A190190D-793F-4F24-B83C-C784CE2DCF21}"/>
              </a:ext>
            </a:extLst>
          </p:cNvPr>
          <p:cNvGrpSpPr/>
          <p:nvPr/>
        </p:nvGrpSpPr>
        <p:grpSpPr>
          <a:xfrm>
            <a:off x="9358744" y="11605699"/>
            <a:ext cx="6407336" cy="1382671"/>
            <a:chOff x="3186550" y="7474685"/>
            <a:chExt cx="6407336" cy="1382671"/>
          </a:xfrm>
        </p:grpSpPr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D5A6F34C-9FEA-4CD9-8E2C-D97A92C78FD0}"/>
                </a:ext>
              </a:extLst>
            </p:cNvPr>
            <p:cNvSpPr/>
            <p:nvPr/>
          </p:nvSpPr>
          <p:spPr>
            <a:xfrm>
              <a:off x="3723107" y="8117602"/>
              <a:ext cx="5870779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Вес 817КБ</a:t>
              </a:r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00E79B98-1476-4E81-AE96-DE7B21E1B85E}"/>
                </a:ext>
              </a:extLst>
            </p:cNvPr>
            <p:cNvSpPr/>
            <p:nvPr/>
          </p:nvSpPr>
          <p:spPr>
            <a:xfrm>
              <a:off x="3186550" y="7474685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WASP_SLAYER</a:t>
              </a:r>
              <a:endParaRPr lang="ru-RU" sz="3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</p:grp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732320DE-CF58-436C-B9E0-C55A4C942A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588" y="8895182"/>
            <a:ext cx="4310062" cy="1880754"/>
          </a:xfrm>
          <a:prstGeom prst="rect">
            <a:avLst/>
          </a:prstGeom>
          <a:solidFill>
            <a:schemeClr val="bg2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1C43E530-CB49-4FC2-98B3-A83E473D250E}"/>
              </a:ext>
            </a:extLst>
          </p:cNvPr>
          <p:cNvGrpSpPr/>
          <p:nvPr/>
        </p:nvGrpSpPr>
        <p:grpSpPr>
          <a:xfrm>
            <a:off x="1482229" y="11602285"/>
            <a:ext cx="5870779" cy="1386085"/>
            <a:chOff x="2698953" y="7561280"/>
            <a:chExt cx="5870779" cy="1386085"/>
          </a:xfrm>
        </p:grpSpPr>
        <p:sp>
          <p:nvSpPr>
            <p:cNvPr id="25" name="Прямоугольник 24">
              <a:extLst>
                <a:ext uri="{FF2B5EF4-FFF2-40B4-BE49-F238E27FC236}">
                  <a16:creationId xmlns:a16="http://schemas.microsoft.com/office/drawing/2014/main" id="{342111EE-E189-4925-8366-7C547F2BCB1D}"/>
                </a:ext>
              </a:extLst>
            </p:cNvPr>
            <p:cNvSpPr/>
            <p:nvPr/>
          </p:nvSpPr>
          <p:spPr>
            <a:xfrm>
              <a:off x="2698953" y="8207611"/>
              <a:ext cx="5870779" cy="739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endParaRPr lang="ru-RU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26" name="Прямоугольник 25">
              <a:extLst>
                <a:ext uri="{FF2B5EF4-FFF2-40B4-BE49-F238E27FC236}">
                  <a16:creationId xmlns:a16="http://schemas.microsoft.com/office/drawing/2014/main" id="{E866A6F9-6A13-4AED-A4CE-18CD173FAA23}"/>
                </a:ext>
              </a:extLst>
            </p:cNvPr>
            <p:cNvSpPr/>
            <p:nvPr/>
          </p:nvSpPr>
          <p:spPr>
            <a:xfrm>
              <a:off x="2942753" y="7561280"/>
              <a:ext cx="5383177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OpenGL</a:t>
              </a:r>
              <a:endParaRPr lang="ru-RU" sz="3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891525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50">
            <a:extLst>
              <a:ext uri="{FF2B5EF4-FFF2-40B4-BE49-F238E27FC236}">
                <a16:creationId xmlns:a16="http://schemas.microsoft.com/office/drawing/2014/main" id="{3D05C7CC-5849-054A-BF6D-DA9E1A9BA535}"/>
              </a:ext>
            </a:extLst>
          </p:cNvPr>
          <p:cNvSpPr/>
          <p:nvPr/>
        </p:nvSpPr>
        <p:spPr>
          <a:xfrm>
            <a:off x="693293" y="9138764"/>
            <a:ext cx="3258043" cy="3258043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9" name="Рисунок 2">
            <a:extLst>
              <a:ext uri="{FF2B5EF4-FFF2-40B4-BE49-F238E27FC236}">
                <a16:creationId xmlns:a16="http://schemas.microsoft.com/office/drawing/2014/main" id="{4A5D96B6-E3D1-FD44-BE46-2661C0FCFF12}"/>
              </a:ext>
            </a:extLst>
          </p:cNvPr>
          <p:cNvSpPr txBox="1">
            <a:spLocks/>
          </p:cNvSpPr>
          <p:nvPr/>
        </p:nvSpPr>
        <p:spPr>
          <a:xfrm>
            <a:off x="9456489" y="-1075247"/>
            <a:ext cx="15866493" cy="15866493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50AED1-B79A-4C1D-9EAA-6643636D934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1577975" y="2003425"/>
            <a:ext cx="9744075" cy="9744075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42" name="Овал 41">
            <a:extLst>
              <a:ext uri="{FF2B5EF4-FFF2-40B4-BE49-F238E27FC236}">
                <a16:creationId xmlns:a16="http://schemas.microsoft.com/office/drawing/2014/main" id="{7CB49FEA-6B17-9448-BB50-E5C0FE98611C}"/>
              </a:ext>
            </a:extLst>
          </p:cNvPr>
          <p:cNvSpPr/>
          <p:nvPr/>
        </p:nvSpPr>
        <p:spPr>
          <a:xfrm>
            <a:off x="10403302" y="3686175"/>
            <a:ext cx="1712004" cy="1712004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119BE384-75D2-D246-8C13-73A3519980A1}"/>
              </a:ext>
            </a:extLst>
          </p:cNvPr>
          <p:cNvSpPr/>
          <p:nvPr/>
        </p:nvSpPr>
        <p:spPr>
          <a:xfrm>
            <a:off x="2068927" y="-847725"/>
            <a:ext cx="1712004" cy="1712004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32F609E2-4C03-E941-8FBF-5ECEFEDF375A}"/>
              </a:ext>
            </a:extLst>
          </p:cNvPr>
          <p:cNvSpPr/>
          <p:nvPr/>
        </p:nvSpPr>
        <p:spPr>
          <a:xfrm>
            <a:off x="1003133" y="2185224"/>
            <a:ext cx="740677" cy="740677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A355BC0-BA09-3943-A55A-353AC1D46F7F}"/>
              </a:ext>
            </a:extLst>
          </p:cNvPr>
          <p:cNvGrpSpPr/>
          <p:nvPr/>
        </p:nvGrpSpPr>
        <p:grpSpPr>
          <a:xfrm>
            <a:off x="12268696" y="2391516"/>
            <a:ext cx="12115304" cy="10670053"/>
            <a:chOff x="13050788" y="2391517"/>
            <a:chExt cx="8931330" cy="7944724"/>
          </a:xfrm>
        </p:grpSpPr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A219E689-E385-914A-A7F0-1D6BC60C0A0F}"/>
                </a:ext>
              </a:extLst>
            </p:cNvPr>
            <p:cNvSpPr/>
            <p:nvPr/>
          </p:nvSpPr>
          <p:spPr>
            <a:xfrm>
              <a:off x="13050788" y="5935466"/>
              <a:ext cx="8931330" cy="4400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1. Загрузка *.</a:t>
              </a: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obj</a:t>
              </a: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файлов 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core.getModelLoader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().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loadModel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("models/cube.obj", "cube");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2. </a:t>
              </a: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Создание модели </a:t>
              </a:r>
              <a:r>
                <a:rPr lang="it-IT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Model model = new Model(core.getModelLoader().getVertexesData("cube"), core);</a:t>
              </a:r>
            </a:p>
            <a:p>
              <a:pPr>
                <a:lnSpc>
                  <a:spcPct val="150000"/>
                </a:lnSpc>
              </a:pPr>
              <a:r>
                <a:rPr lang="it-IT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3. </a:t>
              </a: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Установить на отрисовку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RenderObject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cube = new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RenderObject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(model);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core.getRenderer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().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addRenderObject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(cube);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53" name="Professional…">
              <a:extLst>
                <a:ext uri="{FF2B5EF4-FFF2-40B4-BE49-F238E27FC236}">
                  <a16:creationId xmlns:a16="http://schemas.microsoft.com/office/drawing/2014/main" id="{2AD4F517-CD1A-024B-AD0A-F25452EBC1A9}"/>
                </a:ext>
              </a:extLst>
            </p:cNvPr>
            <p:cNvSpPr txBox="1"/>
            <p:nvPr/>
          </p:nvSpPr>
          <p:spPr>
            <a:xfrm>
              <a:off x="13062161" y="2391517"/>
              <a:ext cx="8793565" cy="344892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Как это работает</a:t>
              </a:r>
              <a:r>
                <a:rPr lang="en-US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?</a:t>
              </a:r>
              <a:r>
                <a:rPr lang="ru-RU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Создание объектов</a:t>
              </a:r>
              <a:endParaRPr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42414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50">
            <a:extLst>
              <a:ext uri="{FF2B5EF4-FFF2-40B4-BE49-F238E27FC236}">
                <a16:creationId xmlns:a16="http://schemas.microsoft.com/office/drawing/2014/main" id="{3D05C7CC-5849-054A-BF6D-DA9E1A9BA535}"/>
              </a:ext>
            </a:extLst>
          </p:cNvPr>
          <p:cNvSpPr/>
          <p:nvPr/>
        </p:nvSpPr>
        <p:spPr>
          <a:xfrm>
            <a:off x="693293" y="9138764"/>
            <a:ext cx="3258043" cy="3258043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9" name="Рисунок 2">
            <a:extLst>
              <a:ext uri="{FF2B5EF4-FFF2-40B4-BE49-F238E27FC236}">
                <a16:creationId xmlns:a16="http://schemas.microsoft.com/office/drawing/2014/main" id="{4A5D96B6-E3D1-FD44-BE46-2661C0FCFF12}"/>
              </a:ext>
            </a:extLst>
          </p:cNvPr>
          <p:cNvSpPr txBox="1">
            <a:spLocks/>
          </p:cNvSpPr>
          <p:nvPr/>
        </p:nvSpPr>
        <p:spPr>
          <a:xfrm>
            <a:off x="9456489" y="-1075247"/>
            <a:ext cx="15866493" cy="15866493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35D837-C78F-47D7-BC69-2275B99F2B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1577975" y="2003425"/>
            <a:ext cx="9744075" cy="9744075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42" name="Овал 41">
            <a:extLst>
              <a:ext uri="{FF2B5EF4-FFF2-40B4-BE49-F238E27FC236}">
                <a16:creationId xmlns:a16="http://schemas.microsoft.com/office/drawing/2014/main" id="{7CB49FEA-6B17-9448-BB50-E5C0FE98611C}"/>
              </a:ext>
            </a:extLst>
          </p:cNvPr>
          <p:cNvSpPr/>
          <p:nvPr/>
        </p:nvSpPr>
        <p:spPr>
          <a:xfrm>
            <a:off x="10403302" y="3686175"/>
            <a:ext cx="1712004" cy="1712004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119BE384-75D2-D246-8C13-73A3519980A1}"/>
              </a:ext>
            </a:extLst>
          </p:cNvPr>
          <p:cNvSpPr/>
          <p:nvPr/>
        </p:nvSpPr>
        <p:spPr>
          <a:xfrm>
            <a:off x="2068927" y="-847725"/>
            <a:ext cx="1712004" cy="1712004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32F609E2-4C03-E941-8FBF-5ECEFEDF375A}"/>
              </a:ext>
            </a:extLst>
          </p:cNvPr>
          <p:cNvSpPr/>
          <p:nvPr/>
        </p:nvSpPr>
        <p:spPr>
          <a:xfrm>
            <a:off x="1003133" y="2185224"/>
            <a:ext cx="740677" cy="740677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A355BC0-BA09-3943-A55A-353AC1D46F7F}"/>
              </a:ext>
            </a:extLst>
          </p:cNvPr>
          <p:cNvGrpSpPr/>
          <p:nvPr/>
        </p:nvGrpSpPr>
        <p:grpSpPr>
          <a:xfrm>
            <a:off x="12206732" y="2391517"/>
            <a:ext cx="12177266" cy="8725902"/>
            <a:chOff x="12884225" y="2391517"/>
            <a:chExt cx="9097893" cy="6420474"/>
          </a:xfrm>
        </p:grpSpPr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A219E689-E385-914A-A7F0-1D6BC60C0A0F}"/>
                </a:ext>
              </a:extLst>
            </p:cNvPr>
            <p:cNvSpPr/>
            <p:nvPr/>
          </p:nvSpPr>
          <p:spPr>
            <a:xfrm>
              <a:off x="12884225" y="5006653"/>
              <a:ext cx="9097893" cy="38053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514350" indent="-514350">
                <a:lnSpc>
                  <a:spcPct val="150000"/>
                </a:lnSpc>
                <a:buAutoNum type="arabicPeriod"/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Создание ключей анимации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Key[]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animKeys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Key[]{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 new Key(new Vector3(2), new Vector3(360,360,360), new Vector3(2), new Vector4(-0.4f,-0.1f,-0.8f,0), 1)};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2. Добавление анимации</a:t>
              </a: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Animation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animation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Animation(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animKeys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, cube, renderer);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animation.play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53" name="Professional…">
              <a:extLst>
                <a:ext uri="{FF2B5EF4-FFF2-40B4-BE49-F238E27FC236}">
                  <a16:creationId xmlns:a16="http://schemas.microsoft.com/office/drawing/2014/main" id="{2AD4F517-CD1A-024B-AD0A-F25452EBC1A9}"/>
                </a:ext>
              </a:extLst>
            </p:cNvPr>
            <p:cNvSpPr txBox="1"/>
            <p:nvPr/>
          </p:nvSpPr>
          <p:spPr>
            <a:xfrm>
              <a:off x="13062161" y="2391517"/>
              <a:ext cx="8604690" cy="229479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Как это работает</a:t>
              </a:r>
              <a:r>
                <a:rPr lang="ru-RU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?</a:t>
              </a:r>
            </a:p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Анимация</a:t>
              </a:r>
              <a:endParaRPr lang="ru-RU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967378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Овал 50">
            <a:extLst>
              <a:ext uri="{FF2B5EF4-FFF2-40B4-BE49-F238E27FC236}">
                <a16:creationId xmlns:a16="http://schemas.microsoft.com/office/drawing/2014/main" id="{3D05C7CC-5849-054A-BF6D-DA9E1A9BA535}"/>
              </a:ext>
            </a:extLst>
          </p:cNvPr>
          <p:cNvSpPr/>
          <p:nvPr/>
        </p:nvSpPr>
        <p:spPr>
          <a:xfrm>
            <a:off x="693293" y="9138764"/>
            <a:ext cx="3258043" cy="3258043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9" name="Рисунок 2">
            <a:extLst>
              <a:ext uri="{FF2B5EF4-FFF2-40B4-BE49-F238E27FC236}">
                <a16:creationId xmlns:a16="http://schemas.microsoft.com/office/drawing/2014/main" id="{4A5D96B6-E3D1-FD44-BE46-2661C0FCFF12}"/>
              </a:ext>
            </a:extLst>
          </p:cNvPr>
          <p:cNvSpPr txBox="1">
            <a:spLocks/>
          </p:cNvSpPr>
          <p:nvPr/>
        </p:nvSpPr>
        <p:spPr>
          <a:xfrm>
            <a:off x="9456489" y="-1075247"/>
            <a:ext cx="15866493" cy="15866493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A403B1-B900-4D2C-ABAF-913F1C3DF4D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r="25000"/>
          <a:stretch>
            <a:fillRect/>
          </a:stretch>
        </p:blipFill>
        <p:spPr>
          <a:xfrm>
            <a:off x="1577975" y="2003425"/>
            <a:ext cx="9744075" cy="9744075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42" name="Овал 41">
            <a:extLst>
              <a:ext uri="{FF2B5EF4-FFF2-40B4-BE49-F238E27FC236}">
                <a16:creationId xmlns:a16="http://schemas.microsoft.com/office/drawing/2014/main" id="{7CB49FEA-6B17-9448-BB50-E5C0FE98611C}"/>
              </a:ext>
            </a:extLst>
          </p:cNvPr>
          <p:cNvSpPr/>
          <p:nvPr/>
        </p:nvSpPr>
        <p:spPr>
          <a:xfrm>
            <a:off x="10403302" y="3686175"/>
            <a:ext cx="1712004" cy="1712004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Овал 49">
            <a:extLst>
              <a:ext uri="{FF2B5EF4-FFF2-40B4-BE49-F238E27FC236}">
                <a16:creationId xmlns:a16="http://schemas.microsoft.com/office/drawing/2014/main" id="{119BE384-75D2-D246-8C13-73A3519980A1}"/>
              </a:ext>
            </a:extLst>
          </p:cNvPr>
          <p:cNvSpPr/>
          <p:nvPr/>
        </p:nvSpPr>
        <p:spPr>
          <a:xfrm>
            <a:off x="2068927" y="-847725"/>
            <a:ext cx="1712004" cy="1712004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2" name="Овал 51">
            <a:extLst>
              <a:ext uri="{FF2B5EF4-FFF2-40B4-BE49-F238E27FC236}">
                <a16:creationId xmlns:a16="http://schemas.microsoft.com/office/drawing/2014/main" id="{32F609E2-4C03-E941-8FBF-5ECEFEDF375A}"/>
              </a:ext>
            </a:extLst>
          </p:cNvPr>
          <p:cNvSpPr/>
          <p:nvPr/>
        </p:nvSpPr>
        <p:spPr>
          <a:xfrm>
            <a:off x="1003133" y="2185224"/>
            <a:ext cx="740677" cy="740677"/>
          </a:xfrm>
          <a:prstGeom prst="ellipse">
            <a:avLst/>
          </a:prstGeom>
          <a:solidFill>
            <a:srgbClr val="93DB1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4A355BC0-BA09-3943-A55A-353AC1D46F7F}"/>
              </a:ext>
            </a:extLst>
          </p:cNvPr>
          <p:cNvGrpSpPr/>
          <p:nvPr/>
        </p:nvGrpSpPr>
        <p:grpSpPr>
          <a:xfrm>
            <a:off x="12453122" y="2299706"/>
            <a:ext cx="11738787" cy="10931677"/>
            <a:chOff x="13050788" y="2391517"/>
            <a:chExt cx="9179030" cy="10931677"/>
          </a:xfrm>
        </p:grpSpPr>
        <p:sp>
          <p:nvSpPr>
            <p:cNvPr id="43" name="Прямоугольник 42">
              <a:extLst>
                <a:ext uri="{FF2B5EF4-FFF2-40B4-BE49-F238E27FC236}">
                  <a16:creationId xmlns:a16="http://schemas.microsoft.com/office/drawing/2014/main" id="{A219E689-E385-914A-A7F0-1D6BC60C0A0F}"/>
                </a:ext>
              </a:extLst>
            </p:cNvPr>
            <p:cNvSpPr/>
            <p:nvPr/>
          </p:nvSpPr>
          <p:spPr>
            <a:xfrm>
              <a:off x="13050788" y="5935466"/>
              <a:ext cx="9179030" cy="73877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1. Создание твёрдого тела.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RigidBody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cubeRB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RigidBody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(new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CubeCollider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(cube), cube, core);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2. Тени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Camera 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shadowCamera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= new Camera(core);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shadowCamera.setResolution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(new Vector2(800,600));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renderer.addShadow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shadowCamera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);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3. Проверка нажатия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if(</a:t>
              </a:r>
              <a:r>
                <a:rPr lang="en-US" sz="3200" dirty="0" err="1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touchListener.getTouchDown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(new Vector2(0), new</a:t>
              </a:r>
              <a:r>
                <a:rPr lang="ru-RU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 </a:t>
              </a:r>
              <a:r>
                <a:rPr lang="en-US" sz="3200" dirty="0">
                  <a:solidFill>
                    <a:schemeClr val="bg2">
                      <a:lumMod val="20000"/>
                      <a:lumOff val="8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Vector2(1), new Vector2(0)))</a:t>
              </a:r>
              <a:endParaRPr lang="ru-RU" sz="3200" dirty="0">
                <a:solidFill>
                  <a:schemeClr val="bg2">
                    <a:lumMod val="20000"/>
                    <a:lumOff val="8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</p:txBody>
        </p:sp>
        <p:sp>
          <p:nvSpPr>
            <p:cNvPr id="53" name="Professional…">
              <a:extLst>
                <a:ext uri="{FF2B5EF4-FFF2-40B4-BE49-F238E27FC236}">
                  <a16:creationId xmlns:a16="http://schemas.microsoft.com/office/drawing/2014/main" id="{2AD4F517-CD1A-024B-AD0A-F25452EBC1A9}"/>
                </a:ext>
              </a:extLst>
            </p:cNvPr>
            <p:cNvSpPr txBox="1"/>
            <p:nvPr/>
          </p:nvSpPr>
          <p:spPr>
            <a:xfrm>
              <a:off x="13062161" y="2391517"/>
              <a:ext cx="8677681" cy="311880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Как это</a:t>
              </a:r>
              <a:r>
                <a:rPr lang="en-US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работает</a:t>
              </a:r>
              <a:r>
                <a:rPr lang="en-US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?</a:t>
              </a:r>
            </a:p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Физика и тени</a:t>
              </a:r>
              <a:endParaRPr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831080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F130870-6366-C24D-A05C-E8612299A2FF}"/>
              </a:ext>
            </a:extLst>
          </p:cNvPr>
          <p:cNvGrpSpPr/>
          <p:nvPr/>
        </p:nvGrpSpPr>
        <p:grpSpPr>
          <a:xfrm>
            <a:off x="11984719" y="3051427"/>
            <a:ext cx="10020513" cy="3118803"/>
            <a:chOff x="11984719" y="3051427"/>
            <a:chExt cx="10020513" cy="3118803"/>
          </a:xfrm>
        </p:grpSpPr>
        <p:sp>
          <p:nvSpPr>
            <p:cNvPr id="28" name="Professional…">
              <a:extLst>
                <a:ext uri="{FF2B5EF4-FFF2-40B4-BE49-F238E27FC236}">
                  <a16:creationId xmlns:a16="http://schemas.microsoft.com/office/drawing/2014/main" id="{B39D68C1-B123-DA40-B00A-75557319EB26}"/>
                </a:ext>
              </a:extLst>
            </p:cNvPr>
            <p:cNvSpPr txBox="1"/>
            <p:nvPr/>
          </p:nvSpPr>
          <p:spPr>
            <a:xfrm>
              <a:off x="11984719" y="3051427"/>
              <a:ext cx="10020513" cy="311880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rIns="45719">
              <a:spAutoFit/>
            </a:bodyPr>
            <a:lstStyle/>
            <a:p>
              <a:pPr>
                <a:lnSpc>
                  <a:spcPts val="11800"/>
                </a:lnSpc>
                <a:defRPr sz="10000">
                  <a:solidFill>
                    <a:srgbClr val="F4F0CA"/>
                  </a:solidFill>
                  <a:latin typeface="Roboto Slab Bold"/>
                  <a:ea typeface="Roboto Slab Bold"/>
                  <a:cs typeface="Roboto Slab Bold"/>
                  <a:sym typeface="Roboto Slab Bold"/>
                </a:defRPr>
              </a:pPr>
              <a:r>
                <a:rPr lang="ru-RU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Спасибо за внимание</a:t>
              </a:r>
            </a:p>
          </p:txBody>
        </p:sp>
        <p:sp>
          <p:nvSpPr>
            <p:cNvPr id="15" name="Овал 14">
              <a:extLst>
                <a:ext uri="{FF2B5EF4-FFF2-40B4-BE49-F238E27FC236}">
                  <a16:creationId xmlns:a16="http://schemas.microsoft.com/office/drawing/2014/main" id="{DB850002-3759-2546-B4EA-8B52649206A5}"/>
                </a:ext>
              </a:extLst>
            </p:cNvPr>
            <p:cNvSpPr/>
            <p:nvPr/>
          </p:nvSpPr>
          <p:spPr>
            <a:xfrm>
              <a:off x="18209531" y="4979999"/>
              <a:ext cx="884906" cy="884906"/>
            </a:xfrm>
            <a:prstGeom prst="ellipse">
              <a:avLst/>
            </a:prstGeom>
            <a:solidFill>
              <a:srgbClr val="93DB17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ru-RU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endParaRPr>
            </a:p>
          </p:txBody>
        </p:sp>
      </p:grp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AF7C13A-EC1B-4690-ADF8-62ACB600FF3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7" r="4987"/>
          <a:stretch>
            <a:fillRect/>
          </a:stretch>
        </p:blipFill>
        <p:spPr>
          <a:xfrm>
            <a:off x="2684463" y="3622678"/>
            <a:ext cx="7651750" cy="7143750"/>
          </a:xfrm>
          <a:solidFill>
            <a:schemeClr val="bg2"/>
          </a:solidFill>
        </p:spPr>
      </p:pic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B6AD33F9-E569-9645-97F7-ED3CBE740C01}"/>
              </a:ext>
            </a:extLst>
          </p:cNvPr>
          <p:cNvGrpSpPr/>
          <p:nvPr/>
        </p:nvGrpSpPr>
        <p:grpSpPr>
          <a:xfrm>
            <a:off x="12073518" y="6752733"/>
            <a:ext cx="9370498" cy="3888244"/>
            <a:chOff x="12073518" y="6752733"/>
            <a:chExt cx="9370498" cy="3888244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id="{059B9058-6292-6742-9A0E-CEF6BB3FE8E6}"/>
                </a:ext>
              </a:extLst>
            </p:cNvPr>
            <p:cNvSpPr/>
            <p:nvPr/>
          </p:nvSpPr>
          <p:spPr>
            <a:xfrm>
              <a:off x="12669087" y="6752733"/>
              <a:ext cx="8774929" cy="3888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Малый вес 817КБ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Простота изучения</a:t>
              </a:r>
              <a:endParaRPr lang="en-US" sz="3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endParaRPr>
            </a:p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Открытый код</a:t>
              </a:r>
              <a:r>
                <a:rPr lang="en-US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 </a:t>
              </a:r>
            </a:p>
            <a:p>
              <a:pPr>
                <a:lnSpc>
                  <a:spcPct val="200000"/>
                </a:lnSpc>
              </a:pPr>
              <a:r>
                <a:rPr lang="ru-RU" sz="3200" dirty="0">
                  <a:solidFill>
                    <a:schemeClr val="bg2"/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Бесплатно </a:t>
              </a:r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5568EADB-D4B7-F34B-A644-B1023CEC75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7194553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25">
              <a:extLst>
                <a:ext uri="{FF2B5EF4-FFF2-40B4-BE49-F238E27FC236}">
                  <a16:creationId xmlns:a16="http://schemas.microsoft.com/office/drawing/2014/main" id="{4DB53B15-613B-F14E-881D-DEDAEB9F43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8176854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25">
              <a:extLst>
                <a:ext uri="{FF2B5EF4-FFF2-40B4-BE49-F238E27FC236}">
                  <a16:creationId xmlns:a16="http://schemas.microsoft.com/office/drawing/2014/main" id="{24ECDAC5-C431-1F42-B3A0-339454CE20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9159155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25">
              <a:extLst>
                <a:ext uri="{FF2B5EF4-FFF2-40B4-BE49-F238E27FC236}">
                  <a16:creationId xmlns:a16="http://schemas.microsoft.com/office/drawing/2014/main" id="{E2CC36D4-64BE-F64A-AA04-7905023F89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3518" y="10141456"/>
              <a:ext cx="460530" cy="349884"/>
            </a:xfrm>
            <a:custGeom>
              <a:avLst/>
              <a:gdLst>
                <a:gd name="T0" fmla="*/ 213 w 678"/>
                <a:gd name="T1" fmla="*/ 405 h 516"/>
                <a:gd name="T2" fmla="*/ 51 w 678"/>
                <a:gd name="T3" fmla="*/ 243 h 516"/>
                <a:gd name="T4" fmla="*/ 0 w 678"/>
                <a:gd name="T5" fmla="*/ 302 h 516"/>
                <a:gd name="T6" fmla="*/ 213 w 678"/>
                <a:gd name="T7" fmla="*/ 515 h 516"/>
                <a:gd name="T8" fmla="*/ 677 w 678"/>
                <a:gd name="T9" fmla="*/ 52 h 516"/>
                <a:gd name="T10" fmla="*/ 618 w 678"/>
                <a:gd name="T11" fmla="*/ 0 h 516"/>
                <a:gd name="T12" fmla="*/ 213 w 678"/>
                <a:gd name="T13" fmla="*/ 40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8" h="516">
                  <a:moveTo>
                    <a:pt x="213" y="405"/>
                  </a:moveTo>
                  <a:lnTo>
                    <a:pt x="51" y="243"/>
                  </a:lnTo>
                  <a:lnTo>
                    <a:pt x="0" y="302"/>
                  </a:lnTo>
                  <a:lnTo>
                    <a:pt x="213" y="515"/>
                  </a:lnTo>
                  <a:lnTo>
                    <a:pt x="677" y="52"/>
                  </a:lnTo>
                  <a:lnTo>
                    <a:pt x="618" y="0"/>
                  </a:lnTo>
                  <a:lnTo>
                    <a:pt x="213" y="40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745074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SP - base color">
      <a:dk1>
        <a:srgbClr val="2F3A3E"/>
      </a:dk1>
      <a:lt1>
        <a:srgbClr val="FEFFFE"/>
      </a:lt1>
      <a:dk2>
        <a:srgbClr val="475056"/>
      </a:dk2>
      <a:lt2>
        <a:srgbClr val="96A4B2"/>
      </a:lt2>
      <a:accent1>
        <a:srgbClr val="92DA18"/>
      </a:accent1>
      <a:accent2>
        <a:srgbClr val="93D919"/>
      </a:accent2>
      <a:accent3>
        <a:srgbClr val="313A3F"/>
      </a:accent3>
      <a:accent4>
        <a:srgbClr val="464F56"/>
      </a:accent4>
      <a:accent5>
        <a:srgbClr val="576468"/>
      </a:accent5>
      <a:accent6>
        <a:srgbClr val="92DA18"/>
      </a:accent6>
      <a:hlink>
        <a:srgbClr val="92DA18"/>
      </a:hlink>
      <a:folHlink>
        <a:srgbClr val="FEFFFE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alpha val="60000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52D3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7BF"/>
      </a:accent1>
      <a:accent2>
        <a:srgbClr val="D0CDD0"/>
      </a:accent2>
      <a:accent3>
        <a:srgbClr val="BDBEBD"/>
      </a:accent3>
      <a:accent4>
        <a:srgbClr val="ACAAAD"/>
      </a:accent4>
      <a:accent5>
        <a:srgbClr val="9B999C"/>
      </a:accent5>
      <a:accent6>
        <a:srgbClr val="545554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>
            <a:alpha val="60000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52D3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</TotalTime>
  <Words>499</Words>
  <Application>Microsoft Office PowerPoint</Application>
  <PresentationFormat>Произвольный</PresentationFormat>
  <Paragraphs>51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5" baseType="lpstr">
      <vt:lpstr>Arial</vt:lpstr>
      <vt:lpstr>Helvetica Light</vt:lpstr>
      <vt:lpstr>Helvetica Neue</vt:lpstr>
      <vt:lpstr>Open Sans</vt:lpstr>
      <vt:lpstr>Open Sans Semibold</vt:lpstr>
      <vt:lpstr>Roboto</vt:lpstr>
      <vt:lpstr>Roboto Medium</vt:lpstr>
      <vt:lpstr>Roboto Slab Bold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Professional</cp:lastModifiedBy>
  <cp:revision>141</cp:revision>
  <dcterms:modified xsi:type="dcterms:W3CDTF">2022-07-01T07:22:42Z</dcterms:modified>
</cp:coreProperties>
</file>